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11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7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9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6B364-CC93-463F-A178-4EDE3C0E693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BF49-A542-44D0-9D5B-1811BA05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62ABB7-A29E-778B-F58D-1EA84B7573CF}"/>
              </a:ext>
            </a:extLst>
          </p:cNvPr>
          <p:cNvSpPr/>
          <p:nvPr/>
        </p:nvSpPr>
        <p:spPr>
          <a:xfrm>
            <a:off x="304800" y="238937"/>
            <a:ext cx="7341704" cy="468424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19B4A2-766C-7A5F-F4E9-E1B127F1919B}"/>
              </a:ext>
            </a:extLst>
          </p:cNvPr>
          <p:cNvSpPr/>
          <p:nvPr/>
        </p:nvSpPr>
        <p:spPr>
          <a:xfrm>
            <a:off x="238539" y="165652"/>
            <a:ext cx="7341704" cy="468424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72888-CC06-F0BB-B0B3-4B1041EF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" y="360559"/>
            <a:ext cx="746594" cy="759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09576-B646-6444-43F8-F1356F833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849" y="366588"/>
            <a:ext cx="686959" cy="686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BE1372-7AF1-65C3-E4B9-7E868836537F}"/>
              </a:ext>
            </a:extLst>
          </p:cNvPr>
          <p:cNvSpPr txBox="1"/>
          <p:nvPr/>
        </p:nvSpPr>
        <p:spPr>
          <a:xfrm>
            <a:off x="1272207" y="357809"/>
            <a:ext cx="52014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Book Antiqua" panose="02040602050305030304" pitchFamily="18" charset="0"/>
              </a:rPr>
              <a:t>QUEZON CITY MEDICAL SOCIETY</a:t>
            </a:r>
          </a:p>
          <a:p>
            <a:pPr algn="ctr"/>
            <a:r>
              <a:rPr lang="en-GB" sz="1500" i="1" dirty="0">
                <a:latin typeface="Book Antiqua" panose="02040602050305030304" pitchFamily="18" charset="0"/>
              </a:rPr>
              <a:t>A Component Society of Philippine Medical Association</a:t>
            </a:r>
            <a:endParaRPr lang="en-US" sz="1500" i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4887-3DCC-CC39-C927-7A99F1B8158C}"/>
              </a:ext>
            </a:extLst>
          </p:cNvPr>
          <p:cNvSpPr txBox="1"/>
          <p:nvPr/>
        </p:nvSpPr>
        <p:spPr>
          <a:xfrm>
            <a:off x="3336235" y="1147142"/>
            <a:ext cx="1099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Book Antiqua" panose="02040602050305030304" pitchFamily="18" charset="0"/>
              </a:rPr>
              <a:t>present this</a:t>
            </a:r>
            <a:endParaRPr lang="en-US" sz="10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058E6-4BF2-CA57-A540-53ECE0489E65}"/>
              </a:ext>
            </a:extLst>
          </p:cNvPr>
          <p:cNvSpPr txBox="1"/>
          <p:nvPr/>
        </p:nvSpPr>
        <p:spPr>
          <a:xfrm>
            <a:off x="1659837" y="1428630"/>
            <a:ext cx="447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Book Antiqua" panose="02040602050305030304" pitchFamily="18" charset="0"/>
              </a:rPr>
              <a:t>CERTIFICATE OF GOOD STANDING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47EF0-AEAA-348A-8BA4-02F952C1254A}"/>
              </a:ext>
            </a:extLst>
          </p:cNvPr>
          <p:cNvSpPr txBox="1"/>
          <p:nvPr/>
        </p:nvSpPr>
        <p:spPr>
          <a:xfrm>
            <a:off x="3346174" y="1791336"/>
            <a:ext cx="1099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Book Antiqua" panose="02040602050305030304" pitchFamily="18" charset="0"/>
              </a:rPr>
              <a:t>to</a:t>
            </a:r>
            <a:endParaRPr lang="en-US" sz="1000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E799B-AD73-0E85-DF5C-153CCBD787F5}"/>
              </a:ext>
            </a:extLst>
          </p:cNvPr>
          <p:cNvSpPr txBox="1"/>
          <p:nvPr/>
        </p:nvSpPr>
        <p:spPr>
          <a:xfrm>
            <a:off x="2140226" y="2083527"/>
            <a:ext cx="3485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k Antiqua" panose="02040602050305030304" pitchFamily="18" charset="0"/>
              </a:rPr>
              <a:t>Hector M. Santos Jr., MD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34FAA-8A83-7677-BA2A-D3336CAB3D42}"/>
              </a:ext>
            </a:extLst>
          </p:cNvPr>
          <p:cNvSpPr txBox="1"/>
          <p:nvPr/>
        </p:nvSpPr>
        <p:spPr>
          <a:xfrm>
            <a:off x="831573" y="2510541"/>
            <a:ext cx="6129130" cy="12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latin typeface="Book Antiqua" panose="02040602050305030304" pitchFamily="18" charset="0"/>
              </a:rPr>
              <a:t>with </a:t>
            </a:r>
            <a:r>
              <a:rPr lang="en-GB" sz="1000" b="1" u="sng" dirty="0">
                <a:latin typeface="Book Antiqua" panose="02040602050305030304" pitchFamily="18" charset="0"/>
              </a:rPr>
              <a:t>PRC No. </a:t>
            </a:r>
            <a:r>
              <a:rPr lang="en-US" sz="1000" b="1" u="sng" dirty="0">
                <a:latin typeface="Book Antiqua" panose="02040602050305030304" pitchFamily="18" charset="0"/>
              </a:rPr>
              <a:t>0054820</a:t>
            </a:r>
            <a:r>
              <a:rPr lang="en-GB" sz="1000" dirty="0">
                <a:latin typeface="Book Antiqua" panose="02040602050305030304" pitchFamily="18" charset="0"/>
              </a:rPr>
              <a:t> and </a:t>
            </a:r>
            <a:r>
              <a:rPr lang="en-GB" sz="1000" b="1" u="sng" dirty="0">
                <a:latin typeface="Book Antiqua" panose="02040602050305030304" pitchFamily="18" charset="0"/>
              </a:rPr>
              <a:t>PMA No. </a:t>
            </a:r>
            <a:r>
              <a:rPr lang="en-US" sz="1000" b="1" u="sng" dirty="0">
                <a:latin typeface="Book Antiqua" panose="02040602050305030304" pitchFamily="18" charset="0"/>
              </a:rPr>
              <a:t>E-3-5758-0054820</a:t>
            </a:r>
            <a:r>
              <a:rPr lang="en-GB" sz="1000" b="1" dirty="0">
                <a:latin typeface="Book Antiqua" panose="02040602050305030304" pitchFamily="18" charset="0"/>
              </a:rPr>
              <a:t> </a:t>
            </a:r>
            <a:r>
              <a:rPr lang="en-GB" sz="1000" dirty="0">
                <a:latin typeface="Book Antiqua" panose="02040602050305030304" pitchFamily="18" charset="0"/>
              </a:rPr>
              <a:t>is a member in good standing of </a:t>
            </a:r>
          </a:p>
          <a:p>
            <a:pPr algn="ctr">
              <a:lnSpc>
                <a:spcPct val="150000"/>
              </a:lnSpc>
            </a:pPr>
            <a:r>
              <a:rPr lang="en-GB" sz="1000" b="1" u="sng" dirty="0">
                <a:latin typeface="Book Antiqua" panose="02040602050305030304" pitchFamily="18" charset="0"/>
              </a:rPr>
              <a:t>Quezon City Medical Society</a:t>
            </a:r>
            <a:r>
              <a:rPr lang="en-GB" sz="1000" b="1" dirty="0">
                <a:latin typeface="Book Antiqua" panose="02040602050305030304" pitchFamily="18" charset="0"/>
              </a:rPr>
              <a:t> and </a:t>
            </a:r>
            <a:r>
              <a:rPr lang="en-GB" sz="1000" b="1" u="sng" dirty="0">
                <a:latin typeface="Book Antiqua" panose="02040602050305030304" pitchFamily="18" charset="0"/>
              </a:rPr>
              <a:t>Philippine Medical Association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latin typeface="Book Antiqua" panose="02040602050305030304" pitchFamily="18" charset="0"/>
              </a:rPr>
              <a:t>for the fiscal year June 1, 2024 – May 31, 2025.</a:t>
            </a:r>
          </a:p>
          <a:p>
            <a:pPr algn="ctr">
              <a:lnSpc>
                <a:spcPct val="150000"/>
              </a:lnSpc>
            </a:pPr>
            <a:endParaRPr lang="en-GB" sz="1000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1000" dirty="0">
                <a:latin typeface="Book Antiqua" panose="02040602050305030304" pitchFamily="18" charset="0"/>
              </a:rPr>
              <a:t>Given this _______ of _________ at the _______________________.</a:t>
            </a:r>
            <a:endParaRPr lang="en-US" sz="1000" dirty="0">
              <a:latin typeface="Book Antiqua" panose="02040602050305030304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4B6CB3-FF2D-0954-CED0-ACBD6B8FD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13275"/>
              </p:ext>
            </p:extLst>
          </p:nvPr>
        </p:nvGraphicFramePr>
        <p:xfrm>
          <a:off x="477078" y="3950295"/>
          <a:ext cx="6877879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9">
                  <a:extLst>
                    <a:ext uri="{9D8B030D-6E8A-4147-A177-3AD203B41FA5}">
                      <a16:colId xmlns:a16="http://schemas.microsoft.com/office/drawing/2014/main" val="2190998809"/>
                    </a:ext>
                  </a:extLst>
                </a:gridCol>
                <a:gridCol w="3458820">
                  <a:extLst>
                    <a:ext uri="{9D8B030D-6E8A-4147-A177-3AD203B41FA5}">
                      <a16:colId xmlns:a16="http://schemas.microsoft.com/office/drawing/2014/main" val="2147381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  <a:cs typeface="Poppins" panose="00000500000000000000" pitchFamily="2" charset="0"/>
                        </a:rPr>
                        <a:t>, MD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  <a:cs typeface="Poppins" panose="00000500000000000000" pitchFamily="2" charset="0"/>
                        </a:rPr>
                        <a:t>Treasurer, Quezon City Medical Society</a:t>
                      </a:r>
                      <a:endParaRPr lang="en-US" sz="1050" b="0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  <a:cs typeface="Poppins" panose="00000500000000000000" pitchFamily="2" charset="0"/>
                      </a:endParaRPr>
                    </a:p>
                  </a:txBody>
                  <a:tcPr marR="3657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  <a:cs typeface="Poppins" panose="00000500000000000000" pitchFamily="2" charset="0"/>
                        </a:rPr>
                        <a:t>, MD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ysClr val="windowText" lastClr="000000"/>
                          </a:solidFill>
                          <a:latin typeface="Book Antiqua" panose="02040602050305030304" pitchFamily="18" charset="0"/>
                          <a:cs typeface="Poppins" panose="00000500000000000000" pitchFamily="2" charset="0"/>
                        </a:rPr>
                        <a:t>President, Quezon City Medical Society</a:t>
                      </a:r>
                      <a:endParaRPr lang="en-US" sz="1050" b="0" dirty="0">
                        <a:solidFill>
                          <a:sysClr val="windowText" lastClr="000000"/>
                        </a:solidFill>
                        <a:latin typeface="Book Antiqua" panose="02040602050305030304" pitchFamily="18" charset="0"/>
                        <a:cs typeface="Poppins" panose="00000500000000000000" pitchFamily="2" charset="0"/>
                      </a:endParaRPr>
                    </a:p>
                  </a:txBody>
                  <a:tcPr marL="3657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844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en-US" sz="300" b="1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306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Control No.: _______</a:t>
                      </a:r>
                      <a:endParaRPr lang="en-US" sz="800" b="1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280681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9E96C5-27EA-48EA-A4DF-76268F036D6A}"/>
              </a:ext>
            </a:extLst>
          </p:cNvPr>
          <p:cNvCxnSpPr/>
          <p:nvPr/>
        </p:nvCxnSpPr>
        <p:spPr>
          <a:xfrm flipV="1">
            <a:off x="6892278" y="1091158"/>
            <a:ext cx="0" cy="431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0EE4FE-74E8-4CC3-8992-BB6DC6674AAB}"/>
              </a:ext>
            </a:extLst>
          </p:cNvPr>
          <p:cNvSpPr txBox="1"/>
          <p:nvPr/>
        </p:nvSpPr>
        <p:spPr>
          <a:xfrm>
            <a:off x="6437563" y="1522195"/>
            <a:ext cx="90943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Book Antiqua" panose="02040602050305030304" pitchFamily="18" charset="0"/>
              </a:rPr>
              <a:t>Component Society Logo</a:t>
            </a:r>
            <a:endParaRPr lang="en-US" sz="800" dirty="0">
              <a:latin typeface="Book Antiqua" panose="0204060205030503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648C5B-507F-46F8-B249-36CAE31BC30D}"/>
              </a:ext>
            </a:extLst>
          </p:cNvPr>
          <p:cNvCxnSpPr>
            <a:cxnSpLocks/>
          </p:cNvCxnSpPr>
          <p:nvPr/>
        </p:nvCxnSpPr>
        <p:spPr>
          <a:xfrm flipH="1">
            <a:off x="2391464" y="3994521"/>
            <a:ext cx="707652" cy="54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335AD6-30E4-4E54-BFFF-FD54E6E442E5}"/>
              </a:ext>
            </a:extLst>
          </p:cNvPr>
          <p:cNvSpPr txBox="1"/>
          <p:nvPr/>
        </p:nvSpPr>
        <p:spPr>
          <a:xfrm>
            <a:off x="4907228" y="218174"/>
            <a:ext cx="1567542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Book Antiqua" panose="02040602050305030304" pitchFamily="18" charset="0"/>
              </a:rPr>
              <a:t>Name of Component Society</a:t>
            </a:r>
            <a:endParaRPr lang="en-US" sz="800" dirty="0">
              <a:latin typeface="Book Antiqua" panose="0204060205030503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F06B1D-CE73-4E6E-ABC2-520320F8199A}"/>
              </a:ext>
            </a:extLst>
          </p:cNvPr>
          <p:cNvCxnSpPr/>
          <p:nvPr/>
        </p:nvCxnSpPr>
        <p:spPr>
          <a:xfrm flipV="1">
            <a:off x="831573" y="1155099"/>
            <a:ext cx="0" cy="431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970AD3-D189-4429-8B14-20621DF18F8C}"/>
              </a:ext>
            </a:extLst>
          </p:cNvPr>
          <p:cNvSpPr txBox="1"/>
          <p:nvPr/>
        </p:nvSpPr>
        <p:spPr>
          <a:xfrm>
            <a:off x="376858" y="1586136"/>
            <a:ext cx="909430" cy="21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Book Antiqua" panose="02040602050305030304" pitchFamily="18" charset="0"/>
              </a:rPr>
              <a:t>PMA Logo</a:t>
            </a:r>
            <a:endParaRPr lang="en-US" sz="800" dirty="0">
              <a:latin typeface="Book Antiqua" panose="0204060205030503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726F7E-A135-426F-A1BC-46FCA2917577}"/>
              </a:ext>
            </a:extLst>
          </p:cNvPr>
          <p:cNvCxnSpPr>
            <a:cxnSpLocks/>
          </p:cNvCxnSpPr>
          <p:nvPr/>
        </p:nvCxnSpPr>
        <p:spPr>
          <a:xfrm>
            <a:off x="4732919" y="3989490"/>
            <a:ext cx="837833" cy="49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A9964E-A6ED-477B-9792-86D7DDA35E44}"/>
              </a:ext>
            </a:extLst>
          </p:cNvPr>
          <p:cNvSpPr txBox="1"/>
          <p:nvPr/>
        </p:nvSpPr>
        <p:spPr>
          <a:xfrm>
            <a:off x="3099116" y="3825244"/>
            <a:ext cx="156754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Book Antiqua" panose="02040602050305030304" pitchFamily="18" charset="0"/>
              </a:rPr>
              <a:t>Name of Component Society officers/signatory</a:t>
            </a:r>
            <a:endParaRPr lang="en-US" sz="800" dirty="0">
              <a:latin typeface="Book Antiqua" panose="0204060205030503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1A887E-004F-4014-9050-11023474D357}"/>
              </a:ext>
            </a:extLst>
          </p:cNvPr>
          <p:cNvCxnSpPr>
            <a:cxnSpLocks/>
          </p:cNvCxnSpPr>
          <p:nvPr/>
        </p:nvCxnSpPr>
        <p:spPr>
          <a:xfrm flipH="1">
            <a:off x="4254500" y="284524"/>
            <a:ext cx="652728" cy="144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1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108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Lando</cp:lastModifiedBy>
  <cp:revision>5</cp:revision>
  <dcterms:created xsi:type="dcterms:W3CDTF">2024-07-26T03:15:35Z</dcterms:created>
  <dcterms:modified xsi:type="dcterms:W3CDTF">2024-08-22T09:14:53Z</dcterms:modified>
</cp:coreProperties>
</file>